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280" r:id="rId5"/>
    <p:sldId id="281" r:id="rId6"/>
    <p:sldId id="287" r:id="rId7"/>
    <p:sldId id="288" r:id="rId8"/>
    <p:sldId id="296" r:id="rId9"/>
    <p:sldId id="293" r:id="rId10"/>
    <p:sldId id="294" r:id="rId11"/>
    <p:sldId id="289" r:id="rId12"/>
    <p:sldId id="290" r:id="rId13"/>
    <p:sldId id="291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939" autoAdjust="0"/>
    <p:restoredTop sz="94619" autoAdjust="0"/>
  </p:normalViewPr>
  <p:slideViewPr>
    <p:cSldViewPr snapToGrid="0">
      <p:cViewPr varScale="1">
        <p:scale>
          <a:sx n="100" d="100"/>
          <a:sy n="100" d="100"/>
        </p:scale>
        <p:origin x="76" y="3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3/25/2021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29819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3/25/2021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98098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3/25/2021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81927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3/25/2021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520980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3/25/2021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3243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3/25/2021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7586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3/25/2021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545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3/25/2021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2771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3/25/2021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42051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3/25/2021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57741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3/25/2021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3152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3/25/2021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43349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3/25/2021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5851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3/25/2021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81491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3/25/2021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25126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3/25/2021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274407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large, sitting, white, numbers">
            <a:extLst>
              <a:ext uri="{FF2B5EF4-FFF2-40B4-BE49-F238E27FC236}">
                <a16:creationId xmlns:a16="http://schemas.microsoft.com/office/drawing/2014/main" id="{9A5D9ED1-DFCC-4799-89E2-D118451B98D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2" y="0"/>
            <a:ext cx="12191356" cy="6858000"/>
          </a:xfrm>
          <a:prstGeom prst="rect">
            <a:avLst/>
          </a:prstGeom>
        </p:spPr>
      </p:pic>
      <p:sp useBgFill="1">
        <p:nvSpPr>
          <p:cNvPr id="96" name="Freeform 5">
            <a:extLst>
              <a:ext uri="{FF2B5EF4-FFF2-40B4-BE49-F238E27FC236}">
                <a16:creationId xmlns:a16="http://schemas.microsoft.com/office/drawing/2014/main" id="{FE469E50-3893-4ED6-92BA-2985C32B0C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7131809" y="1385982"/>
            <a:ext cx="4031414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:a16="http://schemas.microsoft.com/office/drawing/2014/main" xmlns:p14="http://schemas.microsoft.com/office/powerpoint/2010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89962" y="1673524"/>
            <a:ext cx="3485073" cy="2420504"/>
          </a:xfrm>
        </p:spPr>
        <p:txBody>
          <a:bodyPr>
            <a:normAutofit/>
          </a:bodyPr>
          <a:lstStyle/>
          <a:p>
            <a:r>
              <a:rPr lang="en-US" sz="4000" dirty="0"/>
              <a:t>Fit Santa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89965" y="4157933"/>
            <a:ext cx="3485072" cy="1026544"/>
          </a:xfrm>
        </p:spPr>
        <p:txBody>
          <a:bodyPr>
            <a:normAutofit fontScale="62500" lnSpcReduction="20000"/>
          </a:bodyPr>
          <a:lstStyle/>
          <a:p>
            <a:pPr algn="l"/>
            <a:r>
              <a:rPr lang="en-US" sz="2300" dirty="0">
                <a:solidFill>
                  <a:srgbClr val="5792BA"/>
                </a:solidFill>
              </a:rPr>
              <a:t>John Steskal </a:t>
            </a:r>
          </a:p>
          <a:p>
            <a:pPr algn="l"/>
            <a:r>
              <a:rPr lang="en-US" dirty="0">
                <a:solidFill>
                  <a:srgbClr val="5792BA"/>
                </a:solidFill>
              </a:rPr>
              <a:t>Billy Lau</a:t>
            </a:r>
          </a:p>
          <a:p>
            <a:pPr algn="l"/>
            <a:r>
              <a:rPr lang="en-US" sz="2300" dirty="0">
                <a:solidFill>
                  <a:srgbClr val="5792BA"/>
                </a:solidFill>
              </a:rPr>
              <a:t>Chris Obonaga</a:t>
            </a:r>
          </a:p>
          <a:p>
            <a:pPr algn="l"/>
            <a:endParaRPr lang="en-US" sz="2300" dirty="0">
              <a:solidFill>
                <a:srgbClr val="5792BA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DCCFE6-C92B-4B14-BD41-28A6CA08E1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5501" y="1723414"/>
            <a:ext cx="1352065" cy="1705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1201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1F205-E8A9-4237-8AD2-ABD9BF694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2597426"/>
            <a:ext cx="10353762" cy="1257300"/>
          </a:xfrm>
        </p:spPr>
        <p:txBody>
          <a:bodyPr>
            <a:normAutofit/>
          </a:bodyPr>
          <a:lstStyle/>
          <a:p>
            <a:r>
              <a:rPr lang="en-US" dirty="0"/>
              <a:t>Questions?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6C022B-952F-4824-91CF-259BF371F7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0052" y="3798772"/>
            <a:ext cx="1471896" cy="1634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8178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1F205-E8A9-4237-8AD2-ABD9BF694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>
            <a:normAutofit/>
          </a:bodyPr>
          <a:lstStyle/>
          <a:p>
            <a:r>
              <a:rPr lang="en-US" dirty="0"/>
              <a:t>Motivation &amp; Summary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31CC6D-BDF7-4F86-9727-5D0144FE1804}"/>
              </a:ext>
            </a:extLst>
          </p:cNvPr>
          <p:cNvSpPr txBox="1"/>
          <p:nvPr/>
        </p:nvSpPr>
        <p:spPr>
          <a:xfrm>
            <a:off x="1447616" y="1849154"/>
            <a:ext cx="5406887" cy="671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dirty="0">
                <a:solidFill>
                  <a:srgbClr val="008855"/>
                </a:solidFill>
                <a:latin typeface="inherit"/>
                <a:cs typeface="Courier New" panose="02070309020205020404" pitchFamily="49" charset="0"/>
              </a:rPr>
              <a:t>Are people’s concerns motivated by looks or health?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800" dirty="0">
                <a:solidFill>
                  <a:srgbClr val="1D1C1D"/>
                </a:solidFill>
                <a:effectLst/>
                <a:latin typeface="inherit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19C48B-FE78-40CE-8E58-A5A996438BB9}"/>
              </a:ext>
            </a:extLst>
          </p:cNvPr>
          <p:cNvSpPr txBox="1"/>
          <p:nvPr/>
        </p:nvSpPr>
        <p:spPr>
          <a:xfrm>
            <a:off x="194983" y="1604167"/>
            <a:ext cx="2505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Hypothesis: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8828CA-7690-4220-A593-BF9B871D2E82}"/>
              </a:ext>
            </a:extLst>
          </p:cNvPr>
          <p:cNvSpPr txBox="1"/>
          <p:nvPr/>
        </p:nvSpPr>
        <p:spPr>
          <a:xfrm>
            <a:off x="194983" y="2315950"/>
            <a:ext cx="2505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Questions: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F6D3A65-B9FF-40DC-9C61-A70B6DC8C642}"/>
              </a:ext>
            </a:extLst>
          </p:cNvPr>
          <p:cNvSpPr txBox="1"/>
          <p:nvPr/>
        </p:nvSpPr>
        <p:spPr>
          <a:xfrm>
            <a:off x="1382302" y="2667340"/>
            <a:ext cx="8129091" cy="33391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800" dirty="0">
                <a:solidFill>
                  <a:srgbClr val="008855"/>
                </a:solidFill>
                <a:effectLst/>
                <a:latin typeface="inherit"/>
                <a:ea typeface="Times New Roman" panose="02020603050405020304" pitchFamily="18" charset="0"/>
                <a:cs typeface="Courier New" panose="02070309020205020404" pitchFamily="49" charset="0"/>
              </a:rPr>
              <a:t>Is there a positive correlation between search terms and dating sites? 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dirty="0">
                <a:solidFill>
                  <a:srgbClr val="008855"/>
                </a:solidFill>
                <a:latin typeface="inherit"/>
                <a:ea typeface="Times New Roman" panose="02020603050405020304" pitchFamily="18" charset="0"/>
                <a:cs typeface="Courier New" panose="02070309020205020404" pitchFamily="49" charset="0"/>
              </a:rPr>
              <a:t>	A: if there is a positive correlation,</a:t>
            </a:r>
            <a:r>
              <a:rPr lang="en-US" sz="1800" dirty="0">
                <a:solidFill>
                  <a:srgbClr val="008855"/>
                </a:solidFill>
                <a:effectLst/>
                <a:latin typeface="inherit"/>
                <a:ea typeface="Times New Roman" panose="02020603050405020304" pitchFamily="18" charset="0"/>
                <a:cs typeface="Courier New" panose="02070309020205020404" pitchFamily="49" charset="0"/>
              </a:rPr>
              <a:t> then advertisers can have a better 	  	     marketing strategy. 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dirty="0">
              <a:solidFill>
                <a:srgbClr val="008855"/>
              </a:solidFill>
              <a:latin typeface="inherit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dirty="0">
                <a:solidFill>
                  <a:srgbClr val="008855"/>
                </a:solidFill>
                <a:latin typeface="inherit"/>
                <a:ea typeface="Times New Roman" panose="02020603050405020304" pitchFamily="18" charset="0"/>
                <a:cs typeface="Courier New" panose="02070309020205020404" pitchFamily="49" charset="0"/>
              </a:rPr>
              <a:t>When is the best and worst time to put a marketing campaign during holidays? 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dirty="0">
                <a:solidFill>
                  <a:srgbClr val="008855"/>
                </a:solidFill>
                <a:latin typeface="inherit"/>
                <a:ea typeface="Times New Roman" panose="02020603050405020304" pitchFamily="18" charset="0"/>
                <a:cs typeface="Courier New" panose="02070309020205020404" pitchFamily="49" charset="0"/>
              </a:rPr>
              <a:t>	A: if there is a negative correlation that would be the worst time, whereas a 	     positive correlation would indicate the best time .  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dirty="0">
              <a:solidFill>
                <a:srgbClr val="008855"/>
              </a:solidFill>
              <a:latin typeface="inherit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dirty="0">
                <a:solidFill>
                  <a:srgbClr val="008855"/>
                </a:solidFill>
                <a:latin typeface="inherit"/>
                <a:ea typeface="Times New Roman" panose="02020603050405020304" pitchFamily="18" charset="0"/>
                <a:cs typeface="Courier New" panose="02070309020205020404" pitchFamily="49" charset="0"/>
              </a:rPr>
              <a:t>Which is the worst dating site to advertise for search phrases?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dirty="0">
                <a:solidFill>
                  <a:srgbClr val="008855"/>
                </a:solidFill>
                <a:latin typeface="inherit"/>
                <a:ea typeface="Times New Roman" panose="02020603050405020304" pitchFamily="18" charset="0"/>
                <a:cs typeface="Courier New" panose="02070309020205020404" pitchFamily="49" charset="0"/>
              </a:rPr>
              <a:t>	A: if there is a negative correlation between the search phrase and dating site, 	     then that would be the worst site to advertise.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4C2E28F-60EA-4EED-B055-AC4EC3CB5E5A}"/>
              </a:ext>
            </a:extLst>
          </p:cNvPr>
          <p:cNvSpPr txBox="1"/>
          <p:nvPr/>
        </p:nvSpPr>
        <p:spPr>
          <a:xfrm>
            <a:off x="194983" y="5925234"/>
            <a:ext cx="25052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kinds of data is needed: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B8B5D40-F2AD-404D-BDED-55F06BD76CD8}"/>
              </a:ext>
            </a:extLst>
          </p:cNvPr>
          <p:cNvSpPr txBox="1"/>
          <p:nvPr/>
        </p:nvSpPr>
        <p:spPr>
          <a:xfrm>
            <a:off x="1447616" y="6431412"/>
            <a:ext cx="6589644" cy="375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800" dirty="0">
                <a:solidFill>
                  <a:srgbClr val="008855"/>
                </a:solidFill>
                <a:effectLst/>
                <a:latin typeface="inherit"/>
                <a:ea typeface="Calibri" panose="020F0502020204030204" pitchFamily="34" charset="0"/>
                <a:cs typeface="Courier New" panose="02070309020205020404" pitchFamily="49" charset="0"/>
              </a:rPr>
              <a:t>Google Trends  (Open API)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50774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1F205-E8A9-4237-8AD2-ABD9BF694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>
            <a:normAutofit/>
          </a:bodyPr>
          <a:lstStyle/>
          <a:p>
            <a:r>
              <a:rPr lang="en-US" dirty="0"/>
              <a:t>Data Cleanup &amp; Exploration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5C79B9-7A8D-4FB1-8435-AC3411ED5EDD}"/>
              </a:ext>
            </a:extLst>
          </p:cNvPr>
          <p:cNvSpPr txBox="1"/>
          <p:nvPr/>
        </p:nvSpPr>
        <p:spPr>
          <a:xfrm>
            <a:off x="546046" y="1866900"/>
            <a:ext cx="3936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Exploration :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1010AC6-5A24-45C4-87E1-9082629472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406" y="3174999"/>
            <a:ext cx="5835093" cy="312433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1FDBE03-2E65-44DB-90DF-123AD3B3786C}"/>
              </a:ext>
            </a:extLst>
          </p:cNvPr>
          <p:cNvSpPr txBox="1"/>
          <p:nvPr/>
        </p:nvSpPr>
        <p:spPr>
          <a:xfrm>
            <a:off x="1187725" y="2286388"/>
            <a:ext cx="3294822" cy="671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800" dirty="0">
                <a:solidFill>
                  <a:srgbClr val="008855"/>
                </a:solidFill>
                <a:effectLst/>
                <a:latin typeface="inherit"/>
                <a:ea typeface="Calibri" panose="020F0502020204030204" pitchFamily="34" charset="0"/>
                <a:cs typeface="Courier New" panose="02070309020205020404" pitchFamily="49" charset="0"/>
              </a:rPr>
              <a:t>Too much data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800" dirty="0">
                <a:solidFill>
                  <a:srgbClr val="1D1C1D"/>
                </a:solidFill>
                <a:effectLst/>
                <a:latin typeface="inherit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EDB712-7B6A-4EFE-8199-9D729502FAD9}"/>
              </a:ext>
            </a:extLst>
          </p:cNvPr>
          <p:cNvSpPr txBox="1"/>
          <p:nvPr/>
        </p:nvSpPr>
        <p:spPr>
          <a:xfrm>
            <a:off x="6686496" y="1866900"/>
            <a:ext cx="3936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Cleanup process: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AA6AF1-0D07-4734-BC09-E631E0768D27}"/>
              </a:ext>
            </a:extLst>
          </p:cNvPr>
          <p:cNvSpPr txBox="1"/>
          <p:nvPr/>
        </p:nvSpPr>
        <p:spPr>
          <a:xfrm>
            <a:off x="7626350" y="2274720"/>
            <a:ext cx="4303407" cy="12646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800" dirty="0">
                <a:solidFill>
                  <a:srgbClr val="008855"/>
                </a:solidFill>
                <a:effectLst/>
                <a:latin typeface="inherit"/>
                <a:ea typeface="Times New Roman" panose="02020603050405020304" pitchFamily="18" charset="0"/>
                <a:cs typeface="Courier New" panose="02070309020205020404" pitchFamily="49" charset="0"/>
              </a:rPr>
              <a:t>Dropped “isPartial column”</a:t>
            </a:r>
          </a:p>
          <a:p>
            <a:pPr marL="285750" marR="0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dirty="0">
                <a:solidFill>
                  <a:srgbClr val="008855"/>
                </a:solidFill>
                <a:latin typeface="inherit"/>
                <a:ea typeface="Times New Roman" panose="02020603050405020304" pitchFamily="18" charset="0"/>
                <a:cs typeface="Courier New" panose="02070309020205020404" pitchFamily="49" charset="0"/>
              </a:rPr>
              <a:t>Data gaps in data from Google (hourly)</a:t>
            </a:r>
          </a:p>
          <a:p>
            <a:pPr marL="742950" lvl="1" indent="-285750">
              <a:lnSpc>
                <a:spcPct val="107000"/>
              </a:lnSpc>
              <a:buFont typeface="Arial" panose="020B0604020202020204" pitchFamily="34" charset="0"/>
              <a:buChar char="•"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dirty="0">
                <a:solidFill>
                  <a:srgbClr val="008855"/>
                </a:solidFill>
                <a:latin typeface="inherit"/>
                <a:ea typeface="Times New Roman" panose="02020603050405020304" pitchFamily="18" charset="0"/>
                <a:cs typeface="Courier New" panose="02070309020205020404" pitchFamily="49" charset="0"/>
              </a:rPr>
              <a:t>Bins by days</a:t>
            </a:r>
            <a:r>
              <a:rPr lang="en-US" dirty="0">
                <a:solidFill>
                  <a:srgbClr val="008855"/>
                </a:solidFill>
                <a:effectLst/>
                <a:latin typeface="inherit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800" dirty="0">
                <a:solidFill>
                  <a:srgbClr val="1D1C1D"/>
                </a:solidFill>
                <a:effectLst/>
                <a:latin typeface="inherit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03AE5D5-0354-476D-AA1A-58635913DE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4746" y="3423470"/>
            <a:ext cx="3115973" cy="15206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4BD01CD-CEDD-45EA-B69E-D8B6E2F3F5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1950" y="4944157"/>
            <a:ext cx="3947807" cy="1354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2325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1F205-E8A9-4237-8AD2-ABD9BF694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>
            <a:normAutofit/>
          </a:bodyPr>
          <a:lstStyle/>
          <a:p>
            <a:r>
              <a:rPr lang="en-US" dirty="0"/>
              <a:t>Data Analysis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516891-4C51-454C-8D04-CEDA09A53DE7}"/>
              </a:ext>
            </a:extLst>
          </p:cNvPr>
          <p:cNvSpPr txBox="1"/>
          <p:nvPr/>
        </p:nvSpPr>
        <p:spPr>
          <a:xfrm>
            <a:off x="1643265" y="2109776"/>
            <a:ext cx="6047492" cy="2746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800" dirty="0">
                <a:solidFill>
                  <a:srgbClr val="008855"/>
                </a:solidFill>
                <a:effectLst/>
                <a:latin typeface="inherit"/>
                <a:ea typeface="Times New Roman" panose="02020603050405020304" pitchFamily="18" charset="0"/>
                <a:cs typeface="Courier New" panose="02070309020205020404" pitchFamily="49" charset="0"/>
              </a:rPr>
              <a:t>Retrieved Google trend data </a:t>
            </a:r>
          </a:p>
          <a:p>
            <a:pPr marL="285750" marR="0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800" dirty="0">
                <a:solidFill>
                  <a:srgbClr val="008855"/>
                </a:solidFill>
                <a:effectLst/>
                <a:latin typeface="inherit"/>
                <a:ea typeface="Times New Roman" panose="02020603050405020304" pitchFamily="18" charset="0"/>
                <a:cs typeface="Courier New" panose="02070309020205020404" pitchFamily="49" charset="0"/>
              </a:rPr>
              <a:t>Sanitized the data </a:t>
            </a:r>
          </a:p>
          <a:p>
            <a:pPr marL="285750" marR="0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800" dirty="0">
                <a:solidFill>
                  <a:srgbClr val="008855"/>
                </a:solidFill>
                <a:effectLst/>
                <a:latin typeface="inherit"/>
                <a:ea typeface="Times New Roman" panose="02020603050405020304" pitchFamily="18" charset="0"/>
                <a:cs typeface="Courier New" panose="02070309020205020404" pitchFamily="49" charset="0"/>
              </a:rPr>
              <a:t>Created DF based on search</a:t>
            </a:r>
          </a:p>
          <a:p>
            <a:pPr marL="285750" marR="0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dirty="0">
                <a:solidFill>
                  <a:srgbClr val="008855"/>
                </a:solidFill>
                <a:latin typeface="inherit"/>
                <a:ea typeface="Times New Roman" panose="02020603050405020304" pitchFamily="18" charset="0"/>
                <a:cs typeface="Courier New" panose="02070309020205020404" pitchFamily="49" charset="0"/>
              </a:rPr>
              <a:t>Correlation between searches </a:t>
            </a:r>
          </a:p>
          <a:p>
            <a:pPr marL="285750" marR="0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800" dirty="0">
                <a:solidFill>
                  <a:srgbClr val="008855"/>
                </a:solidFill>
                <a:effectLst/>
                <a:latin typeface="inherit"/>
                <a:ea typeface="Times New Roman" panose="02020603050405020304" pitchFamily="18" charset="0"/>
                <a:cs typeface="Courier New" panose="02070309020205020404" pitchFamily="49" charset="0"/>
              </a:rPr>
              <a:t>Created DF for dating apps and correlation to search DF</a:t>
            </a:r>
          </a:p>
          <a:p>
            <a:pPr marL="285750" marR="0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dirty="0">
                <a:solidFill>
                  <a:srgbClr val="008855"/>
                </a:solidFill>
                <a:latin typeface="inherit"/>
                <a:ea typeface="Times New Roman" panose="02020603050405020304" pitchFamily="18" charset="0"/>
                <a:cs typeface="Courier New" panose="02070309020205020404" pitchFamily="49" charset="0"/>
              </a:rPr>
              <a:t>Bin by date </a:t>
            </a:r>
            <a:r>
              <a:rPr lang="en-US" sz="1800" dirty="0">
                <a:solidFill>
                  <a:srgbClr val="008855"/>
                </a:solidFill>
                <a:effectLst/>
                <a:latin typeface="inherit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</a:p>
          <a:p>
            <a:pPr marL="285750" marR="0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dirty="0">
                <a:solidFill>
                  <a:srgbClr val="008855"/>
                </a:solidFill>
                <a:latin typeface="inherit"/>
                <a:ea typeface="Calibri" panose="020F0502020204030204" pitchFamily="34" charset="0"/>
                <a:cs typeface="Courier New" panose="02070309020205020404" pitchFamily="49" charset="0"/>
              </a:rPr>
              <a:t>Correlation plot based on pre and post Christmas </a:t>
            </a:r>
          </a:p>
          <a:p>
            <a:pPr marL="285750" marR="0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dirty="0">
                <a:solidFill>
                  <a:srgbClr val="008855"/>
                </a:solidFill>
                <a:effectLst/>
                <a:latin typeface="inherit"/>
                <a:ea typeface="Calibri" panose="020F0502020204030204" pitchFamily="34" charset="0"/>
                <a:cs typeface="Courier New" panose="02070309020205020404" pitchFamily="49" charset="0"/>
              </a:rPr>
              <a:t>Plot and graphs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800" dirty="0">
                <a:solidFill>
                  <a:srgbClr val="1D1C1D"/>
                </a:solidFill>
                <a:effectLst/>
                <a:latin typeface="inherit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509AFA-3970-4859-BF3F-DD836CDBD50E}"/>
              </a:ext>
            </a:extLst>
          </p:cNvPr>
          <p:cNvSpPr txBox="1"/>
          <p:nvPr/>
        </p:nvSpPr>
        <p:spPr>
          <a:xfrm>
            <a:off x="195096" y="1682234"/>
            <a:ext cx="3936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Steps taken to analyze data:</a:t>
            </a:r>
          </a:p>
        </p:txBody>
      </p:sp>
    </p:spTree>
    <p:extLst>
      <p:ext uri="{BB962C8B-B14F-4D97-AF65-F5344CB8AC3E}">
        <p14:creationId xmlns:p14="http://schemas.microsoft.com/office/powerpoint/2010/main" val="33205760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1F205-E8A9-4237-8AD2-ABD9BF694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>
            <a:normAutofit/>
          </a:bodyPr>
          <a:lstStyle/>
          <a:p>
            <a:r>
              <a:rPr lang="en-US" dirty="0"/>
              <a:t>Data Analysis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509AFA-3970-4859-BF3F-DD836CDBD50E}"/>
              </a:ext>
            </a:extLst>
          </p:cNvPr>
          <p:cNvSpPr txBox="1"/>
          <p:nvPr/>
        </p:nvSpPr>
        <p:spPr>
          <a:xfrm>
            <a:off x="589703" y="1723373"/>
            <a:ext cx="36647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Initial graph for Health and Food Near 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071A5E-338A-4B67-9BE5-5EFD884D75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7539" y="2706551"/>
            <a:ext cx="2699883" cy="19225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9F4AAE9-51DF-4DCE-A006-A420C27E18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32279" y="2706551"/>
            <a:ext cx="2690474" cy="192259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25CD49F-ADA3-4576-AE15-70B5B949C1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7539" y="4851235"/>
            <a:ext cx="2746995" cy="19225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7711B7C-9092-4DF9-85BD-F0C7A7203F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8798" y="2468574"/>
            <a:ext cx="4083512" cy="265271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5FD3794-7A8F-4E92-ACF2-B8DCF7BA7FA8}"/>
              </a:ext>
            </a:extLst>
          </p:cNvPr>
          <p:cNvSpPr txBox="1"/>
          <p:nvPr/>
        </p:nvSpPr>
        <p:spPr>
          <a:xfrm>
            <a:off x="6880769" y="2226176"/>
            <a:ext cx="1840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Pre-Christmas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6AC6E61-83A0-4795-956C-AA351D5F07D9}"/>
              </a:ext>
            </a:extLst>
          </p:cNvPr>
          <p:cNvSpPr txBox="1"/>
          <p:nvPr/>
        </p:nvSpPr>
        <p:spPr>
          <a:xfrm>
            <a:off x="10180864" y="2226176"/>
            <a:ext cx="1840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Christmas +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D60344F-741C-45B4-B88E-7AEE216D8936}"/>
              </a:ext>
            </a:extLst>
          </p:cNvPr>
          <p:cNvSpPr/>
          <p:nvPr/>
        </p:nvSpPr>
        <p:spPr>
          <a:xfrm>
            <a:off x="9266467" y="2410842"/>
            <a:ext cx="53387" cy="444715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58C275-9A44-474E-964F-7A6C2A90B8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11787" y="4879808"/>
            <a:ext cx="2710966" cy="1864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071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1F205-E8A9-4237-8AD2-ABD9BF694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>
            <a:normAutofit/>
          </a:bodyPr>
          <a:lstStyle/>
          <a:p>
            <a:r>
              <a:rPr lang="en-US" dirty="0"/>
              <a:t>Data Analysis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D8058AA-3EDE-4E89-B33F-1CEABE511398}"/>
              </a:ext>
            </a:extLst>
          </p:cNvPr>
          <p:cNvSpPr txBox="1"/>
          <p:nvPr/>
        </p:nvSpPr>
        <p:spPr>
          <a:xfrm>
            <a:off x="161530" y="1676701"/>
            <a:ext cx="3936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Interesting figures developed :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6D708C7-BEA0-40C6-9202-E2CAB909D3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1443" y="2051566"/>
            <a:ext cx="4269027" cy="155939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28D27C6-DAF2-4169-9B9E-54F988A58A86}"/>
              </a:ext>
            </a:extLst>
          </p:cNvPr>
          <p:cNvSpPr txBox="1"/>
          <p:nvPr/>
        </p:nvSpPr>
        <p:spPr>
          <a:xfrm>
            <a:off x="812487" y="2202687"/>
            <a:ext cx="7236142" cy="2746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800" dirty="0">
                <a:solidFill>
                  <a:srgbClr val="008855"/>
                </a:solidFill>
                <a:effectLst/>
                <a:latin typeface="inherit"/>
                <a:ea typeface="Times New Roman" panose="02020603050405020304" pitchFamily="18" charset="0"/>
                <a:cs typeface="Courier New" panose="02070309020205020404" pitchFamily="49" charset="0"/>
              </a:rPr>
              <a:t>Positive and negative correlation to search terms</a:t>
            </a:r>
          </a:p>
          <a:p>
            <a:pPr marL="742950" lvl="1" indent="-285750">
              <a:lnSpc>
                <a:spcPct val="107000"/>
              </a:lnSpc>
              <a:buFont typeface="Arial" panose="020B0604020202020204" pitchFamily="34" charset="0"/>
              <a:buChar char="•"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dirty="0">
                <a:solidFill>
                  <a:srgbClr val="008855"/>
                </a:solidFill>
                <a:latin typeface="inherit"/>
                <a:ea typeface="Calibri" panose="020F0502020204030204" pitchFamily="34" charset="0"/>
                <a:cs typeface="Courier New" panose="02070309020205020404" pitchFamily="49" charset="0"/>
              </a:rPr>
              <a:t>“diet” queries have neg correlation to “food near me,” but pos correlation to “gym.”</a:t>
            </a:r>
          </a:p>
          <a:p>
            <a:pPr marL="742950" lvl="1" indent="-285750">
              <a:lnSpc>
                <a:spcPct val="107000"/>
              </a:lnSpc>
              <a:buFont typeface="Arial" panose="020B0604020202020204" pitchFamily="34" charset="0"/>
              <a:buChar char="•"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dirty="0">
              <a:solidFill>
                <a:srgbClr val="008855"/>
              </a:solidFill>
              <a:latin typeface="inherit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lvl="1">
              <a:lnSpc>
                <a:spcPct val="107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dirty="0">
              <a:solidFill>
                <a:srgbClr val="008855"/>
              </a:solidFill>
              <a:latin typeface="inherit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lvl="1">
              <a:lnSpc>
                <a:spcPct val="107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dirty="0">
              <a:solidFill>
                <a:srgbClr val="008855"/>
              </a:solidFill>
              <a:latin typeface="inherit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285750" marR="0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800" dirty="0">
                <a:solidFill>
                  <a:srgbClr val="008855"/>
                </a:solidFill>
                <a:effectLst/>
                <a:latin typeface="inherit"/>
                <a:ea typeface="Times New Roman" panose="02020603050405020304" pitchFamily="18" charset="0"/>
                <a:cs typeface="Courier New" panose="02070309020205020404" pitchFamily="49" charset="0"/>
              </a:rPr>
              <a:t>Christmas and Diet has a negative correlation</a:t>
            </a:r>
          </a:p>
          <a:p>
            <a:pPr marL="742950" lvl="1" indent="-285750">
              <a:lnSpc>
                <a:spcPct val="107000"/>
              </a:lnSpc>
              <a:buFont typeface="Arial" panose="020B0604020202020204" pitchFamily="34" charset="0"/>
              <a:buChar char="•"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dirty="0">
                <a:solidFill>
                  <a:srgbClr val="008855"/>
                </a:solidFill>
                <a:effectLst/>
                <a:latin typeface="inherit"/>
                <a:ea typeface="Calibri" panose="020F0502020204030204" pitchFamily="34" charset="0"/>
                <a:cs typeface="Courier New" panose="02070309020205020404" pitchFamily="49" charset="0"/>
              </a:rPr>
              <a:t>Santa is still fat in Christmas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>
              <a:lnSpc>
                <a:spcPct val="107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800" dirty="0">
                <a:solidFill>
                  <a:srgbClr val="1D1C1D"/>
                </a:solidFill>
                <a:effectLst/>
                <a:latin typeface="inherit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endParaRPr lang="en-US" dirty="0">
              <a:solidFill>
                <a:srgbClr val="008855"/>
              </a:solidFill>
              <a:latin typeface="inherit"/>
              <a:ea typeface="Calibri" panose="020F0502020204030204" pitchFamily="34" charset="0"/>
              <a:cs typeface="Courier New" panose="020703090202050204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66B077-E516-41BF-A1D5-823D6A7D45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9431" y="4949144"/>
            <a:ext cx="3791860" cy="1573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2887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1F205-E8A9-4237-8AD2-ABD9BF694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>
            <a:normAutofit/>
          </a:bodyPr>
          <a:lstStyle/>
          <a:p>
            <a:r>
              <a:rPr lang="en-US" dirty="0"/>
              <a:t>Data Analysis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D8058AA-3EDE-4E89-B33F-1CEABE511398}"/>
              </a:ext>
            </a:extLst>
          </p:cNvPr>
          <p:cNvSpPr txBox="1"/>
          <p:nvPr/>
        </p:nvSpPr>
        <p:spPr>
          <a:xfrm>
            <a:off x="494058" y="1866900"/>
            <a:ext cx="3936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Interesting figures developed 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51142B-769F-4C8A-A2EE-3B0B53BCA9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07" y="3117850"/>
            <a:ext cx="5817691" cy="18605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DE3BCB7-C1A4-460D-B077-3D6BF734EC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9800" y="2986827"/>
            <a:ext cx="5787017" cy="339115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A9CACDD-B75C-4F59-9584-3437C4A27FA2}"/>
              </a:ext>
            </a:extLst>
          </p:cNvPr>
          <p:cNvSpPr txBox="1"/>
          <p:nvPr/>
        </p:nvSpPr>
        <p:spPr>
          <a:xfrm>
            <a:off x="1036292" y="2090906"/>
            <a:ext cx="7236142" cy="671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07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800" dirty="0">
                <a:solidFill>
                  <a:srgbClr val="1D1C1D"/>
                </a:solidFill>
                <a:effectLst/>
                <a:latin typeface="inherit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endParaRPr lang="en-US" dirty="0">
              <a:solidFill>
                <a:srgbClr val="008855"/>
              </a:solidFill>
              <a:latin typeface="inherit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285750" marR="0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800" dirty="0">
                <a:solidFill>
                  <a:srgbClr val="008855"/>
                </a:solidFill>
                <a:effectLst/>
                <a:latin typeface="inherit"/>
                <a:ea typeface="Times New Roman" panose="02020603050405020304" pitchFamily="18" charset="0"/>
                <a:cs typeface="Courier New" panose="02070309020205020404" pitchFamily="49" charset="0"/>
              </a:rPr>
              <a:t>Pos &amp; neg correlation for search terms and dating apps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61223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1F205-E8A9-4237-8AD2-ABD9BF694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>
            <a:normAutofit/>
          </a:bodyPr>
          <a:lstStyle/>
          <a:p>
            <a:r>
              <a:rPr lang="en-US" dirty="0"/>
              <a:t>Discussion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31CC6D-BDF7-4F86-9727-5D0144FE1804}"/>
              </a:ext>
            </a:extLst>
          </p:cNvPr>
          <p:cNvSpPr txBox="1"/>
          <p:nvPr/>
        </p:nvSpPr>
        <p:spPr>
          <a:xfrm>
            <a:off x="2471648" y="2730143"/>
            <a:ext cx="5406887" cy="12646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800" dirty="0">
                <a:solidFill>
                  <a:srgbClr val="008855"/>
                </a:solidFill>
                <a:effectLst/>
                <a:latin typeface="inherit"/>
                <a:ea typeface="Times New Roman" panose="02020603050405020304" pitchFamily="18" charset="0"/>
                <a:cs typeface="Courier New" panose="02070309020205020404" pitchFamily="49" charset="0"/>
              </a:rPr>
              <a:t>Yes – and then some! </a:t>
            </a:r>
          </a:p>
          <a:p>
            <a:pPr marL="285750" marR="0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dirty="0">
                <a:solidFill>
                  <a:srgbClr val="008855"/>
                </a:solidFill>
                <a:latin typeface="inherit"/>
                <a:ea typeface="Times New Roman" panose="02020603050405020304" pitchFamily="18" charset="0"/>
                <a:cs typeface="Courier New" panose="02070309020205020404" pitchFamily="49" charset="0"/>
              </a:rPr>
              <a:t>Christmas correlation as Pre-Christmas and Post-Christmas. </a:t>
            </a:r>
          </a:p>
          <a:p>
            <a:pPr marL="285750" marR="0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800" dirty="0">
                <a:solidFill>
                  <a:srgbClr val="008855"/>
                </a:solidFill>
                <a:effectLst/>
                <a:latin typeface="inherit"/>
                <a:ea typeface="Calibri" panose="020F0502020204030204" pitchFamily="34" charset="0"/>
                <a:cs typeface="Courier New" panose="02070309020205020404" pitchFamily="49" charset="0"/>
              </a:rPr>
              <a:t>When and when not to advertise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A8667B-00DE-4F54-8E35-1231F96010FC}"/>
              </a:ext>
            </a:extLst>
          </p:cNvPr>
          <p:cNvSpPr txBox="1"/>
          <p:nvPr/>
        </p:nvSpPr>
        <p:spPr>
          <a:xfrm>
            <a:off x="195095" y="1979145"/>
            <a:ext cx="5498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Did you find what you expected to find? :</a:t>
            </a:r>
          </a:p>
        </p:txBody>
      </p:sp>
    </p:spTree>
    <p:extLst>
      <p:ext uri="{BB962C8B-B14F-4D97-AF65-F5344CB8AC3E}">
        <p14:creationId xmlns:p14="http://schemas.microsoft.com/office/powerpoint/2010/main" val="15356708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1F205-E8A9-4237-8AD2-ABD9BF694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>
            <a:normAutofit/>
          </a:bodyPr>
          <a:lstStyle/>
          <a:p>
            <a:r>
              <a:rPr lang="en-US" dirty="0"/>
              <a:t>Postmortem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31CC6D-BDF7-4F86-9727-5D0144FE1804}"/>
              </a:ext>
            </a:extLst>
          </p:cNvPr>
          <p:cNvSpPr txBox="1"/>
          <p:nvPr/>
        </p:nvSpPr>
        <p:spPr>
          <a:xfrm>
            <a:off x="2029686" y="4921251"/>
            <a:ext cx="5406887" cy="671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800" dirty="0">
                <a:solidFill>
                  <a:srgbClr val="008855"/>
                </a:solidFill>
                <a:effectLst/>
                <a:latin typeface="inherit"/>
                <a:ea typeface="Times New Roman" panose="02020603050405020304" pitchFamily="18" charset="0"/>
                <a:cs typeface="Courier New" panose="02070309020205020404" pitchFamily="49" charset="0"/>
              </a:rPr>
              <a:t>What </a:t>
            </a:r>
            <a:r>
              <a:rPr lang="en-US" dirty="0">
                <a:solidFill>
                  <a:srgbClr val="008855"/>
                </a:solidFill>
                <a:latin typeface="inherit"/>
                <a:ea typeface="Times New Roman" panose="02020603050405020304" pitchFamily="18" charset="0"/>
                <a:cs typeface="Courier New" panose="02070309020205020404" pitchFamily="49" charset="0"/>
              </a:rPr>
              <a:t>happens when users don’t achieve their goals?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800" dirty="0">
                <a:solidFill>
                  <a:srgbClr val="008855"/>
                </a:solidFill>
                <a:effectLst/>
                <a:latin typeface="inherit"/>
                <a:ea typeface="Times New Roman" panose="02020603050405020304" pitchFamily="18" charset="0"/>
                <a:cs typeface="Courier New" panose="02070309020205020404" pitchFamily="49" charset="0"/>
              </a:rPr>
              <a:t>	surgery and how would they finance it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6BC1BE-6F64-4BD7-8784-1C32A085C5B7}"/>
              </a:ext>
            </a:extLst>
          </p:cNvPr>
          <p:cNvSpPr txBox="1"/>
          <p:nvPr/>
        </p:nvSpPr>
        <p:spPr>
          <a:xfrm>
            <a:off x="546044" y="1916745"/>
            <a:ext cx="3936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Difficulties that arose: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942F06-F45D-4871-AE98-2023E9A7BA4D}"/>
              </a:ext>
            </a:extLst>
          </p:cNvPr>
          <p:cNvSpPr txBox="1"/>
          <p:nvPr/>
        </p:nvSpPr>
        <p:spPr>
          <a:xfrm>
            <a:off x="2156687" y="2335922"/>
            <a:ext cx="5406887" cy="12646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800" dirty="0">
                <a:solidFill>
                  <a:srgbClr val="008855"/>
                </a:solidFill>
                <a:effectLst/>
                <a:latin typeface="inherit"/>
                <a:ea typeface="Calibri" panose="020F0502020204030204" pitchFamily="34" charset="0"/>
                <a:cs typeface="Courier New" panose="02070309020205020404" pitchFamily="49" charset="0"/>
              </a:rPr>
              <a:t>Too much data </a:t>
            </a:r>
          </a:p>
          <a:p>
            <a:pPr marL="285750" marR="0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dirty="0">
                <a:solidFill>
                  <a:srgbClr val="008855"/>
                </a:solidFill>
                <a:latin typeface="inherit"/>
                <a:ea typeface="Calibri" panose="020F0502020204030204" pitchFamily="34" charset="0"/>
                <a:cs typeface="Courier New" panose="02070309020205020404" pitchFamily="49" charset="0"/>
              </a:rPr>
              <a:t>Missing data (25</a:t>
            </a:r>
            <a:r>
              <a:rPr lang="en-US" baseline="30000" dirty="0">
                <a:solidFill>
                  <a:srgbClr val="008855"/>
                </a:solidFill>
                <a:latin typeface="inherit"/>
                <a:ea typeface="Calibri" panose="020F0502020204030204" pitchFamily="34" charset="0"/>
                <a:cs typeface="Courier New" panose="02070309020205020404" pitchFamily="49" charset="0"/>
              </a:rPr>
              <a:t>th</a:t>
            </a:r>
            <a:r>
              <a:rPr lang="en-US" dirty="0">
                <a:solidFill>
                  <a:srgbClr val="008855"/>
                </a:solidFill>
                <a:latin typeface="inherit"/>
                <a:ea typeface="Calibri" panose="020F0502020204030204" pitchFamily="34" charset="0"/>
                <a:cs typeface="Courier New" panose="02070309020205020404" pitchFamily="49" charset="0"/>
              </a:rPr>
              <a:t>) </a:t>
            </a:r>
          </a:p>
          <a:p>
            <a:pPr marL="285750" marR="0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dirty="0">
                <a:solidFill>
                  <a:srgbClr val="008855"/>
                </a:solidFill>
                <a:latin typeface="inherit"/>
                <a:ea typeface="Calibri" panose="020F0502020204030204" pitchFamily="34" charset="0"/>
                <a:cs typeface="Courier New" panose="02070309020205020404" pitchFamily="49" charset="0"/>
              </a:rPr>
              <a:t>Correlating data but missing meaning… (regression before and after Christmas)</a:t>
            </a:r>
            <a:r>
              <a:rPr lang="en-US" sz="1800" dirty="0">
                <a:solidFill>
                  <a:srgbClr val="008855"/>
                </a:solidFill>
                <a:effectLst/>
                <a:latin typeface="inherit"/>
                <a:ea typeface="Calibri" panose="020F0502020204030204" pitchFamily="34" charset="0"/>
                <a:cs typeface="Courier New" panose="02070309020205020404" pitchFamily="49" charset="0"/>
              </a:rPr>
              <a:t>  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815BA2-C88E-4FF4-BFC0-3C8570E01109}"/>
              </a:ext>
            </a:extLst>
          </p:cNvPr>
          <p:cNvSpPr txBox="1"/>
          <p:nvPr/>
        </p:nvSpPr>
        <p:spPr>
          <a:xfrm>
            <a:off x="546043" y="4308045"/>
            <a:ext cx="3936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Additional questions that came up: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4CA7DBA-7A51-4FE2-A233-8D1DA4032F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5400" y="4501120"/>
            <a:ext cx="3735450" cy="2207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54661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Arial Nova">
      <a:majorFont>
        <a:latin typeface="Arial Nova Light"/>
        <a:ea typeface=""/>
        <a:cs typeface=""/>
      </a:majorFont>
      <a:minorFont>
        <a:latin typeface="Arial Nova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7E70FC5-1855-47AB-8CE1-CB3C873A898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30CB38EC-895A-4F8F-8F75-E263501ABB5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560E646-30AD-4BA0-97EA-A7A07DF5499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{1D067DD8-1E1E-4F65-A894-B82AC0B2CDF1}tf11665031_win32</Template>
  <TotalTime>3017</TotalTime>
  <Words>394</Words>
  <Application>Microsoft Office PowerPoint</Application>
  <PresentationFormat>Widescreen</PresentationFormat>
  <Paragraphs>71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Arial</vt:lpstr>
      <vt:lpstr>Arial Nova</vt:lpstr>
      <vt:lpstr>Arial Nova Light</vt:lpstr>
      <vt:lpstr>Calibri</vt:lpstr>
      <vt:lpstr>inherit</vt:lpstr>
      <vt:lpstr>Wingdings 2</vt:lpstr>
      <vt:lpstr>SlateVTI</vt:lpstr>
      <vt:lpstr>Fit Santa</vt:lpstr>
      <vt:lpstr>Motivation &amp; Summary</vt:lpstr>
      <vt:lpstr>Data Cleanup &amp; Exploration</vt:lpstr>
      <vt:lpstr>Data Analysis</vt:lpstr>
      <vt:lpstr>Data Analysis</vt:lpstr>
      <vt:lpstr>Data Analysis</vt:lpstr>
      <vt:lpstr>Data Analysis</vt:lpstr>
      <vt:lpstr>Discussion</vt:lpstr>
      <vt:lpstr>Postmortem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Fit Santa</dc:title>
  <dc:creator>Chris Obonaga</dc:creator>
  <cp:lastModifiedBy>Chris Obonaga</cp:lastModifiedBy>
  <cp:revision>31</cp:revision>
  <dcterms:created xsi:type="dcterms:W3CDTF">2021-03-22T14:26:36Z</dcterms:created>
  <dcterms:modified xsi:type="dcterms:W3CDTF">2021-03-25T22:18:02Z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